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9/11/2019</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33332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9/11/2019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0571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9/11/2019</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8667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9/11/2019</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0332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9/11/2019</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53701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44265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73302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86875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84786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9/11/2019</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56954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9/11/2019</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50493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9/11/2019</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5851536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62" r:id="rId5"/>
    <p:sldLayoutId id="2147483756" r:id="rId6"/>
    <p:sldLayoutId id="2147483757" r:id="rId7"/>
    <p:sldLayoutId id="2147483758" r:id="rId8"/>
    <p:sldLayoutId id="2147483761" r:id="rId9"/>
    <p:sldLayoutId id="2147483759" r:id="rId10"/>
    <p:sldLayoutId id="2147483760" r:id="rId11"/>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Rectangle 10">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C57825A-978D-41DD-A1AD-40D0AAC3FCA9}"/>
              </a:ext>
            </a:extLst>
          </p:cNvPr>
          <p:cNvSpPr>
            <a:spLocks noGrp="1"/>
          </p:cNvSpPr>
          <p:nvPr>
            <p:ph type="ctrTitle"/>
          </p:nvPr>
        </p:nvSpPr>
        <p:spPr>
          <a:xfrm>
            <a:off x="638620" y="863695"/>
            <a:ext cx="3511233" cy="3779995"/>
          </a:xfrm>
        </p:spPr>
        <p:txBody>
          <a:bodyPr anchor="ctr">
            <a:normAutofit/>
          </a:bodyPr>
          <a:lstStyle/>
          <a:p>
            <a:r>
              <a:rPr lang="en-US" dirty="0">
                <a:solidFill>
                  <a:schemeClr val="tx1"/>
                </a:solidFill>
              </a:rPr>
              <a:t>TONE Practice #3</a:t>
            </a:r>
          </a:p>
        </p:txBody>
      </p:sp>
      <p:sp>
        <p:nvSpPr>
          <p:cNvPr id="3" name="Subtitle 2">
            <a:extLst>
              <a:ext uri="{FF2B5EF4-FFF2-40B4-BE49-F238E27FC236}">
                <a16:creationId xmlns:a16="http://schemas.microsoft.com/office/drawing/2014/main" id="{51E7C8D2-156C-4F11-B5C1-1B1AC76A6001}"/>
              </a:ext>
            </a:extLst>
          </p:cNvPr>
          <p:cNvSpPr>
            <a:spLocks noGrp="1"/>
          </p:cNvSpPr>
          <p:nvPr>
            <p:ph type="subTitle" idx="1"/>
          </p:nvPr>
        </p:nvSpPr>
        <p:spPr>
          <a:xfrm>
            <a:off x="638621" y="4739780"/>
            <a:ext cx="3511233" cy="1147054"/>
          </a:xfrm>
        </p:spPr>
        <p:txBody>
          <a:bodyPr anchor="t">
            <a:normAutofit/>
          </a:bodyPr>
          <a:lstStyle/>
          <a:p>
            <a:r>
              <a:rPr lang="en-US" sz="2200" dirty="0"/>
              <a:t>Bush at Ground Zero</a:t>
            </a:r>
          </a:p>
          <a:p>
            <a:r>
              <a:rPr lang="en-US" sz="2200" dirty="0" err="1"/>
              <a:t>OVERparenting</a:t>
            </a:r>
            <a:endParaRPr lang="en-US" sz="2200" dirty="0"/>
          </a:p>
        </p:txBody>
      </p:sp>
      <p:sp>
        <p:nvSpPr>
          <p:cNvPr id="13" name="Rectangle 12">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A7D778B5-606E-479E-ABAA-918B863F5C3D}"/>
              </a:ext>
            </a:extLst>
          </p:cNvPr>
          <p:cNvPicPr>
            <a:picLocks noChangeAspect="1"/>
          </p:cNvPicPr>
          <p:nvPr/>
        </p:nvPicPr>
        <p:blipFill rotWithShape="1">
          <a:blip r:embed="rId2"/>
          <a:srcRect t="6921" r="-1" b="2095"/>
          <a:stretch/>
        </p:blipFill>
        <p:spPr>
          <a:xfrm>
            <a:off x="4654295" y="10"/>
            <a:ext cx="7537705" cy="6857990"/>
          </a:xfrm>
          <a:prstGeom prst="rect">
            <a:avLst/>
          </a:prstGeom>
        </p:spPr>
      </p:pic>
    </p:spTree>
    <p:extLst>
      <p:ext uri="{BB962C8B-B14F-4D97-AF65-F5344CB8AC3E}">
        <p14:creationId xmlns:p14="http://schemas.microsoft.com/office/powerpoint/2010/main" val="350461576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D144C79-284C-4489-875F-37E1CE1B072F}"/>
              </a:ext>
            </a:extLst>
          </p:cNvPr>
          <p:cNvSpPr txBox="1"/>
          <p:nvPr/>
        </p:nvSpPr>
        <p:spPr>
          <a:xfrm>
            <a:off x="266217" y="811892"/>
            <a:ext cx="6376829" cy="5262979"/>
          </a:xfrm>
          <a:prstGeom prst="rect">
            <a:avLst/>
          </a:prstGeom>
          <a:noFill/>
        </p:spPr>
        <p:txBody>
          <a:bodyPr wrap="square" rtlCol="0">
            <a:spAutoFit/>
          </a:bodyPr>
          <a:lstStyle/>
          <a:p>
            <a:r>
              <a:rPr lang="en-US" sz="2800" dirty="0"/>
              <a:t>Recall the Bush speech at Ground Zero after 9/11:</a:t>
            </a:r>
          </a:p>
          <a:p>
            <a:pPr lvl="1"/>
            <a:r>
              <a:rPr lang="en-US" sz="2800" dirty="0"/>
              <a:t>“The rest of the world hears you.  And people who knocked down these buildings will hear all of us soon.”</a:t>
            </a:r>
          </a:p>
          <a:p>
            <a:r>
              <a:rPr lang="en-US" sz="2800" dirty="0"/>
              <a:t>Which of the following best articulates the tone?</a:t>
            </a:r>
          </a:p>
          <a:p>
            <a:endParaRPr lang="en-US" sz="2800" dirty="0"/>
          </a:p>
          <a:p>
            <a:pPr marL="342900" indent="-342900">
              <a:buAutoNum type="alphaUcPeriod"/>
            </a:pPr>
            <a:r>
              <a:rPr lang="en-US" sz="2800" dirty="0"/>
              <a:t>Apathetic</a:t>
            </a:r>
          </a:p>
          <a:p>
            <a:pPr marL="342900" indent="-342900">
              <a:buAutoNum type="alphaUcPeriod"/>
            </a:pPr>
            <a:r>
              <a:rPr lang="en-US" sz="2800" dirty="0"/>
              <a:t>Embarrassed</a:t>
            </a:r>
          </a:p>
          <a:p>
            <a:pPr marL="342900" indent="-342900">
              <a:buAutoNum type="alphaUcPeriod"/>
            </a:pPr>
            <a:r>
              <a:rPr lang="en-US" sz="2800" dirty="0"/>
              <a:t>Defiant</a:t>
            </a:r>
          </a:p>
          <a:p>
            <a:pPr marL="342900" indent="-342900">
              <a:buAutoNum type="alphaUcPeriod"/>
            </a:pPr>
            <a:r>
              <a:rPr lang="en-US" sz="2800" dirty="0"/>
              <a:t>Delighted </a:t>
            </a:r>
          </a:p>
        </p:txBody>
      </p:sp>
      <p:pic>
        <p:nvPicPr>
          <p:cNvPr id="6" name="Picture 5" descr="A person standing in front of a crowd&#10;&#10;Description automatically generated">
            <a:extLst>
              <a:ext uri="{FF2B5EF4-FFF2-40B4-BE49-F238E27FC236}">
                <a16:creationId xmlns:a16="http://schemas.microsoft.com/office/drawing/2014/main" id="{B291A7A2-3C3A-4ABD-9D3A-7273D4F2B4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7795" y="582942"/>
            <a:ext cx="5168810" cy="6151767"/>
          </a:xfrm>
          <a:prstGeom prst="rect">
            <a:avLst/>
          </a:prstGeom>
        </p:spPr>
      </p:pic>
    </p:spTree>
    <p:extLst>
      <p:ext uri="{BB962C8B-B14F-4D97-AF65-F5344CB8AC3E}">
        <p14:creationId xmlns:p14="http://schemas.microsoft.com/office/powerpoint/2010/main" val="936501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20F12AF-EB8C-4A17-A9EB-CDB9DE4E7A68}"/>
              </a:ext>
            </a:extLst>
          </p:cNvPr>
          <p:cNvSpPr txBox="1"/>
          <p:nvPr/>
        </p:nvSpPr>
        <p:spPr>
          <a:xfrm>
            <a:off x="472611" y="579358"/>
            <a:ext cx="7263829" cy="6278642"/>
          </a:xfrm>
          <a:prstGeom prst="rect">
            <a:avLst/>
          </a:prstGeom>
          <a:noFill/>
        </p:spPr>
        <p:txBody>
          <a:bodyPr wrap="square" rtlCol="0">
            <a:spAutoFit/>
          </a:bodyPr>
          <a:lstStyle/>
          <a:p>
            <a:r>
              <a:rPr lang="en-US" sz="2400" dirty="0"/>
              <a:t>Recall the </a:t>
            </a:r>
            <a:r>
              <a:rPr lang="en-US" sz="2400" dirty="0" err="1"/>
              <a:t>TEDTalk</a:t>
            </a:r>
            <a:r>
              <a:rPr lang="en-US" sz="2400" dirty="0"/>
              <a:t> about over-parenting and the “</a:t>
            </a:r>
            <a:r>
              <a:rPr lang="en-US" sz="2400" dirty="0" err="1"/>
              <a:t>checklisted</a:t>
            </a:r>
            <a:r>
              <a:rPr lang="en-US" sz="2400" dirty="0"/>
              <a:t> childhood.”</a:t>
            </a:r>
          </a:p>
          <a:p>
            <a:pPr lvl="1"/>
            <a:r>
              <a:rPr lang="en-US" sz="2400" dirty="0"/>
              <a:t>“And then with our kids, our precious kids, we spend so much time nudging, cajoling, hinting, helping, haggling, nagging as the case may be, to be sure they're not screwing up, not closing doors, not ruining their future, some hoped-for admission to a tiny handful of colleges that deny almost every applicant.” </a:t>
            </a:r>
          </a:p>
          <a:p>
            <a:r>
              <a:rPr lang="en-US" sz="2400" dirty="0"/>
              <a:t>Which of the following best articulates the author’s tone in the excerpt?</a:t>
            </a:r>
          </a:p>
          <a:p>
            <a:endParaRPr lang="en-US" sz="2400" dirty="0"/>
          </a:p>
          <a:p>
            <a:pPr marL="342900" indent="-342900">
              <a:buAutoNum type="alphaUcPeriod"/>
            </a:pPr>
            <a:r>
              <a:rPr lang="en-US" sz="2400" dirty="0"/>
              <a:t>Objective</a:t>
            </a:r>
          </a:p>
          <a:p>
            <a:pPr marL="342900" indent="-342900">
              <a:buAutoNum type="alphaUcPeriod"/>
            </a:pPr>
            <a:r>
              <a:rPr lang="en-US" sz="2400" dirty="0"/>
              <a:t>Lamenting </a:t>
            </a:r>
          </a:p>
          <a:p>
            <a:pPr marL="342900" indent="-342900">
              <a:buAutoNum type="alphaUcPeriod"/>
            </a:pPr>
            <a:r>
              <a:rPr lang="en-US" sz="2400" dirty="0"/>
              <a:t>Optimistic</a:t>
            </a:r>
          </a:p>
          <a:p>
            <a:pPr marL="342900" indent="-342900">
              <a:buAutoNum type="alphaUcPeriod"/>
            </a:pPr>
            <a:r>
              <a:rPr lang="en-US" sz="2400" dirty="0"/>
              <a:t>Proud </a:t>
            </a:r>
          </a:p>
          <a:p>
            <a:endParaRPr lang="en-US" dirty="0"/>
          </a:p>
        </p:txBody>
      </p:sp>
      <p:pic>
        <p:nvPicPr>
          <p:cNvPr id="4" name="Picture 3" descr="A close up of a logo&#10;&#10;Description automatically generated">
            <a:extLst>
              <a:ext uri="{FF2B5EF4-FFF2-40B4-BE49-F238E27FC236}">
                <a16:creationId xmlns:a16="http://schemas.microsoft.com/office/drawing/2014/main" id="{FE411F49-33F6-487B-BF09-E5B77EB6F744}"/>
              </a:ext>
            </a:extLst>
          </p:cNvPr>
          <p:cNvPicPr>
            <a:picLocks noChangeAspect="1"/>
          </p:cNvPicPr>
          <p:nvPr/>
        </p:nvPicPr>
        <p:blipFill rotWithShape="1">
          <a:blip r:embed="rId2">
            <a:extLst>
              <a:ext uri="{28A0092B-C50C-407E-A947-70E740481C1C}">
                <a14:useLocalDpi xmlns:a14="http://schemas.microsoft.com/office/drawing/2010/main" val="0"/>
              </a:ext>
            </a:extLst>
          </a:blip>
          <a:srcRect l="21017" t="5543" r="19591" b="3222"/>
          <a:stretch/>
        </p:blipFill>
        <p:spPr>
          <a:xfrm>
            <a:off x="7974871" y="1539625"/>
            <a:ext cx="3758216" cy="3833759"/>
          </a:xfrm>
          <a:prstGeom prst="rect">
            <a:avLst/>
          </a:prstGeom>
        </p:spPr>
      </p:pic>
    </p:spTree>
    <p:extLst>
      <p:ext uri="{BB962C8B-B14F-4D97-AF65-F5344CB8AC3E}">
        <p14:creationId xmlns:p14="http://schemas.microsoft.com/office/powerpoint/2010/main" val="2269770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00E6DE-78F4-4E1A-B2AB-4E7FC435A067}"/>
              </a:ext>
            </a:extLst>
          </p:cNvPr>
          <p:cNvSpPr txBox="1"/>
          <p:nvPr/>
        </p:nvSpPr>
        <p:spPr>
          <a:xfrm>
            <a:off x="396448" y="762968"/>
            <a:ext cx="6829299" cy="5970865"/>
          </a:xfrm>
          <a:prstGeom prst="rect">
            <a:avLst/>
          </a:prstGeom>
          <a:noFill/>
        </p:spPr>
        <p:txBody>
          <a:bodyPr wrap="square" rtlCol="0">
            <a:spAutoFit/>
          </a:bodyPr>
          <a:lstStyle/>
          <a:p>
            <a:r>
              <a:rPr lang="en-US" sz="2800" dirty="0"/>
              <a:t>Recall the </a:t>
            </a:r>
            <a:r>
              <a:rPr lang="en-US" sz="2800" dirty="0" err="1"/>
              <a:t>TEDTalk</a:t>
            </a:r>
            <a:r>
              <a:rPr lang="en-US" sz="2800" dirty="0"/>
              <a:t> again:</a:t>
            </a:r>
          </a:p>
          <a:p>
            <a:pPr lvl="1"/>
            <a:r>
              <a:rPr lang="en-US" sz="2800" dirty="0"/>
              <a:t>“When we raise kids this way, and I'll say we, because Lord knows, in raising my two teenagers, I've had these tendencies myself, our kids end up leading a kind of </a:t>
            </a:r>
            <a:r>
              <a:rPr lang="en-US" sz="2800" dirty="0" err="1"/>
              <a:t>checklisted</a:t>
            </a:r>
            <a:r>
              <a:rPr lang="en-US" sz="2800" dirty="0"/>
              <a:t> childhood. “</a:t>
            </a:r>
          </a:p>
          <a:p>
            <a:r>
              <a:rPr lang="en-US" sz="2800" dirty="0"/>
              <a:t>Which of the following best articulates the tone?</a:t>
            </a:r>
          </a:p>
          <a:p>
            <a:endParaRPr lang="en-US" sz="2800" dirty="0"/>
          </a:p>
          <a:p>
            <a:pPr marL="342900" indent="-342900">
              <a:buAutoNum type="alphaUcPeriod"/>
            </a:pPr>
            <a:r>
              <a:rPr lang="en-US" sz="2800" dirty="0"/>
              <a:t>Self-deprecating</a:t>
            </a:r>
          </a:p>
          <a:p>
            <a:pPr marL="342900" indent="-342900">
              <a:buAutoNum type="alphaUcPeriod"/>
            </a:pPr>
            <a:r>
              <a:rPr lang="en-US" sz="2800" dirty="0"/>
              <a:t>Cautionary</a:t>
            </a:r>
          </a:p>
          <a:p>
            <a:pPr marL="342900" indent="-342900">
              <a:buAutoNum type="alphaUcPeriod"/>
            </a:pPr>
            <a:r>
              <a:rPr lang="en-US" sz="2800" dirty="0"/>
              <a:t>Hopeful </a:t>
            </a:r>
          </a:p>
          <a:p>
            <a:pPr marL="342900" indent="-342900">
              <a:buAutoNum type="alphaUcPeriod"/>
            </a:pPr>
            <a:r>
              <a:rPr lang="en-US" sz="2800" dirty="0"/>
              <a:t>Complimentary</a:t>
            </a:r>
          </a:p>
          <a:p>
            <a:pPr marL="342900" indent="-342900">
              <a:buAutoNum type="alphaUcPeriod"/>
            </a:pPr>
            <a:endParaRPr lang="en-US" dirty="0"/>
          </a:p>
        </p:txBody>
      </p:sp>
      <p:pic>
        <p:nvPicPr>
          <p:cNvPr id="6" name="Picture 5" descr="A drawing of a face&#10;&#10;Description automatically generated">
            <a:extLst>
              <a:ext uri="{FF2B5EF4-FFF2-40B4-BE49-F238E27FC236}">
                <a16:creationId xmlns:a16="http://schemas.microsoft.com/office/drawing/2014/main" id="{FA7146B9-9F6F-4D41-AEEF-9EAF76CE7D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2038" y="2339839"/>
            <a:ext cx="4173514" cy="2817122"/>
          </a:xfrm>
          <a:prstGeom prst="rect">
            <a:avLst/>
          </a:prstGeom>
        </p:spPr>
      </p:pic>
    </p:spTree>
    <p:extLst>
      <p:ext uri="{BB962C8B-B14F-4D97-AF65-F5344CB8AC3E}">
        <p14:creationId xmlns:p14="http://schemas.microsoft.com/office/powerpoint/2010/main" val="3416290243"/>
      </p:ext>
    </p:extLst>
  </p:cSld>
  <p:clrMapOvr>
    <a:masterClrMapping/>
  </p:clrMapOvr>
</p:sld>
</file>

<file path=ppt/theme/theme1.xml><?xml version="1.0" encoding="utf-8"?>
<a:theme xmlns:a="http://schemas.openxmlformats.org/drawingml/2006/main" name="DividendVTI">
  <a:themeElements>
    <a:clrScheme name="">
      <a:dk1>
        <a:srgbClr val="000000"/>
      </a:dk1>
      <a:lt1>
        <a:srgbClr val="FFFFFF"/>
      </a:lt1>
      <a:dk2>
        <a:srgbClr val="223A3C"/>
      </a:dk2>
      <a:lt2>
        <a:srgbClr val="E2E6E8"/>
      </a:lt2>
      <a:accent1>
        <a:srgbClr val="E77029"/>
      </a:accent1>
      <a:accent2>
        <a:srgbClr val="C29D15"/>
      </a:accent2>
      <a:accent3>
        <a:srgbClr val="91AE1F"/>
      </a:accent3>
      <a:accent4>
        <a:srgbClr val="52B714"/>
      </a:accent4>
      <a:accent5>
        <a:srgbClr val="21B927"/>
      </a:accent5>
      <a:accent6>
        <a:srgbClr val="14BB60"/>
      </a:accent6>
      <a:hlink>
        <a:srgbClr val="3D89B7"/>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20</TotalTime>
  <Words>207</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Gill Sans MT</vt:lpstr>
      <vt:lpstr>Wingdings 2</vt:lpstr>
      <vt:lpstr>DividendVTI</vt:lpstr>
      <vt:lpstr>TONE Practice #3</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TONE Practice #3</dc:title>
  <dc:creator>REMAR, COLLEEN</dc:creator>
  <cp:lastModifiedBy>REMAR, COLLEEN</cp:lastModifiedBy>
  <cp:revision>3</cp:revision>
  <dcterms:created xsi:type="dcterms:W3CDTF">2019-09-11T15:04:53Z</dcterms:created>
  <dcterms:modified xsi:type="dcterms:W3CDTF">2019-09-11T15:25:06Z</dcterms:modified>
</cp:coreProperties>
</file>